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Nunito"/>
      <p:regular r:id="rId13"/>
      <p:bold r:id="rId14"/>
      <p:italic r:id="rId15"/>
      <p:boldItalic r:id="rId16"/>
    </p:embeddedFont>
    <p:embeddedFont>
      <p:font typeface="Maven Pro"/>
      <p:regular r:id="rId17"/>
      <p:bold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Nunito-regular.fntdata"/><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Nunito-italic.fntdata"/><Relationship Id="rId14" Type="http://schemas.openxmlformats.org/officeDocument/2006/relationships/font" Target="fonts/Nunito-bold.fntdata"/><Relationship Id="rId17" Type="http://schemas.openxmlformats.org/officeDocument/2006/relationships/font" Target="fonts/MavenPro-regular.fntdata"/><Relationship Id="rId16" Type="http://schemas.openxmlformats.org/officeDocument/2006/relationships/font" Target="fonts/Nunito-boldItalic.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MavenPro-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722d0f5547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722d0f5547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722d0f5547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722d0f5547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722d0f5547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722d0f5547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722d0f5547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722d0f5547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722d0f5547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722d0f5547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722d0f5547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722d0f5547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Foursquare project</a:t>
            </a:r>
            <a:endParaRPr/>
          </a:p>
        </p:txBody>
      </p:sp>
      <p:sp>
        <p:nvSpPr>
          <p:cNvPr id="278" name="Google Shape;278;p13"/>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By: David Arbelaez</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1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000000"/>
                </a:solidFill>
                <a:highlight>
                  <a:srgbClr val="FFFFFF"/>
                </a:highlight>
                <a:latin typeface="Arial"/>
                <a:ea typeface="Arial"/>
                <a:cs typeface="Arial"/>
                <a:sym typeface="Arial"/>
              </a:rPr>
              <a:t>Nowadays coffee is one of the essential drinks in a day for students, elders and people who work in a office and for this specific problem we want to start a new coffee place in the city of Auckland. So we want a the perfect zone.</a:t>
            </a:r>
            <a:endParaRPr sz="1200">
              <a:solidFill>
                <a:srgbClr val="000000"/>
              </a:solidFill>
              <a:highlight>
                <a:srgbClr val="FFFFFF"/>
              </a:highlight>
              <a:latin typeface="Arial"/>
              <a:ea typeface="Arial"/>
              <a:cs typeface="Arial"/>
              <a:sym typeface="Arial"/>
            </a:endParaRPr>
          </a:p>
          <a:p>
            <a:pPr indent="0" lvl="0" marL="0" rtl="0" algn="l">
              <a:spcBef>
                <a:spcPts val="1600"/>
              </a:spcBef>
              <a:spcAft>
                <a:spcPts val="0"/>
              </a:spcAft>
              <a:buNone/>
            </a:pPr>
            <a:r>
              <a:rPr lang="es" sz="1200">
                <a:solidFill>
                  <a:srgbClr val="000000"/>
                </a:solidFill>
                <a:highlight>
                  <a:srgbClr val="FFFFFF"/>
                </a:highlight>
                <a:latin typeface="Arial"/>
                <a:ea typeface="Arial"/>
                <a:cs typeface="Arial"/>
                <a:sym typeface="Arial"/>
              </a:rPr>
              <a:t>The perfect zone is:</a:t>
            </a:r>
            <a:endParaRPr sz="1200">
              <a:solidFill>
                <a:srgbClr val="000000"/>
              </a:solidFill>
              <a:highlight>
                <a:srgbClr val="FFFFFF"/>
              </a:highlight>
              <a:latin typeface="Arial"/>
              <a:ea typeface="Arial"/>
              <a:cs typeface="Arial"/>
              <a:sym typeface="Arial"/>
            </a:endParaRPr>
          </a:p>
          <a:p>
            <a:pPr indent="-304800" lvl="0" marL="457200" rtl="0" algn="l">
              <a:spcBef>
                <a:spcPts val="1600"/>
              </a:spcBef>
              <a:spcAft>
                <a:spcPts val="0"/>
              </a:spcAft>
              <a:buClr>
                <a:srgbClr val="000000"/>
              </a:buClr>
              <a:buSzPts val="1200"/>
              <a:buFont typeface="Arial"/>
              <a:buChar char="●"/>
            </a:pPr>
            <a:r>
              <a:rPr lang="es" sz="1200">
                <a:solidFill>
                  <a:srgbClr val="000000"/>
                </a:solidFill>
                <a:highlight>
                  <a:srgbClr val="FFFFFF"/>
                </a:highlight>
                <a:latin typeface="Arial"/>
                <a:ea typeface="Arial"/>
                <a:cs typeface="Arial"/>
                <a:sym typeface="Arial"/>
              </a:rPr>
              <a:t>Near universities, bus stations, libraries, cinemas and theaters</a:t>
            </a:r>
            <a:endParaRPr sz="1200">
              <a:solidFill>
                <a:srgbClr val="000000"/>
              </a:solidFill>
              <a:highlight>
                <a:srgbClr val="FFFFFF"/>
              </a:highlight>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s" sz="1200">
                <a:solidFill>
                  <a:srgbClr val="000000"/>
                </a:solidFill>
                <a:highlight>
                  <a:srgbClr val="FFFFFF"/>
                </a:highlight>
                <a:latin typeface="Arial"/>
                <a:ea typeface="Arial"/>
                <a:cs typeface="Arial"/>
                <a:sym typeface="Arial"/>
              </a:rPr>
              <a:t>Apart of the competition </a:t>
            </a:r>
            <a:endParaRPr sz="1200">
              <a:solidFill>
                <a:srgbClr val="000000"/>
              </a:solidFill>
              <a:highlight>
                <a:srgbClr val="FFFFFF"/>
              </a:highlight>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s" sz="1200">
                <a:solidFill>
                  <a:srgbClr val="000000"/>
                </a:solidFill>
                <a:highlight>
                  <a:srgbClr val="FFFFFF"/>
                </a:highlight>
                <a:latin typeface="Arial"/>
                <a:ea typeface="Arial"/>
                <a:cs typeface="Arial"/>
                <a:sym typeface="Arial"/>
              </a:rPr>
              <a:t>People pass through  </a:t>
            </a:r>
            <a:endParaRPr sz="1200"/>
          </a:p>
        </p:txBody>
      </p:sp>
      <p:sp>
        <p:nvSpPr>
          <p:cNvPr id="284" name="Google Shape;284;p1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Business problem</a:t>
            </a:r>
            <a:endParaRPr/>
          </a:p>
        </p:txBody>
      </p:sp>
      <p:pic>
        <p:nvPicPr>
          <p:cNvPr id="285" name="Google Shape;285;p14"/>
          <p:cNvPicPr preferRelativeResize="0"/>
          <p:nvPr/>
        </p:nvPicPr>
        <p:blipFill>
          <a:blip r:embed="rId3">
            <a:alphaModFix/>
          </a:blip>
          <a:stretch>
            <a:fillRect/>
          </a:stretch>
        </p:blipFill>
        <p:spPr>
          <a:xfrm>
            <a:off x="6348413" y="3132563"/>
            <a:ext cx="2619375" cy="1743075"/>
          </a:xfrm>
          <a:prstGeom prst="rect">
            <a:avLst/>
          </a:prstGeom>
          <a:noFill/>
          <a:ln>
            <a:noFill/>
          </a:ln>
        </p:spPr>
      </p:pic>
      <p:pic>
        <p:nvPicPr>
          <p:cNvPr id="286" name="Google Shape;286;p14"/>
          <p:cNvPicPr preferRelativeResize="0"/>
          <p:nvPr/>
        </p:nvPicPr>
        <p:blipFill>
          <a:blip r:embed="rId4">
            <a:alphaModFix/>
          </a:blip>
          <a:stretch>
            <a:fillRect/>
          </a:stretch>
        </p:blipFill>
        <p:spPr>
          <a:xfrm>
            <a:off x="6736075" y="109325"/>
            <a:ext cx="2231726" cy="14885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1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Data acquisition</a:t>
            </a:r>
            <a:endParaRPr/>
          </a:p>
        </p:txBody>
      </p:sp>
      <p:sp>
        <p:nvSpPr>
          <p:cNvPr id="292" name="Google Shape;292;p15"/>
          <p:cNvSpPr txBox="1"/>
          <p:nvPr>
            <p:ph idx="1" type="body"/>
          </p:nvPr>
        </p:nvSpPr>
        <p:spPr>
          <a:xfrm>
            <a:off x="1186600" y="1534275"/>
            <a:ext cx="7030500" cy="327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200"/>
              <a:t>All of our data came from foursquare API.</a:t>
            </a:r>
            <a:r>
              <a:rPr lang="es"/>
              <a:t> </a:t>
            </a:r>
            <a:endParaRPr/>
          </a:p>
        </p:txBody>
      </p:sp>
      <p:pic>
        <p:nvPicPr>
          <p:cNvPr id="293" name="Google Shape;293;p15"/>
          <p:cNvPicPr preferRelativeResize="0"/>
          <p:nvPr/>
        </p:nvPicPr>
        <p:blipFill>
          <a:blip r:embed="rId3">
            <a:alphaModFix/>
          </a:blip>
          <a:stretch>
            <a:fillRect/>
          </a:stretch>
        </p:blipFill>
        <p:spPr>
          <a:xfrm>
            <a:off x="587975" y="2327125"/>
            <a:ext cx="8227749" cy="2250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1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EDA</a:t>
            </a:r>
            <a:endParaRPr/>
          </a:p>
        </p:txBody>
      </p:sp>
      <p:sp>
        <p:nvSpPr>
          <p:cNvPr id="299" name="Google Shape;299;p16"/>
          <p:cNvSpPr txBox="1"/>
          <p:nvPr>
            <p:ph idx="1" type="body"/>
          </p:nvPr>
        </p:nvSpPr>
        <p:spPr>
          <a:xfrm>
            <a:off x="6445650" y="4265350"/>
            <a:ext cx="2519400" cy="74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Total of stores: 50</a:t>
            </a:r>
            <a:endParaRPr/>
          </a:p>
          <a:p>
            <a:pPr indent="0" lvl="0" marL="0" rtl="0" algn="l">
              <a:spcBef>
                <a:spcPts val="1600"/>
              </a:spcBef>
              <a:spcAft>
                <a:spcPts val="1600"/>
              </a:spcAft>
              <a:buNone/>
            </a:pPr>
            <a:r>
              <a:rPr lang="es"/>
              <a:t>Total branches: 36</a:t>
            </a:r>
            <a:endParaRPr/>
          </a:p>
        </p:txBody>
      </p:sp>
      <p:pic>
        <p:nvPicPr>
          <p:cNvPr id="300" name="Google Shape;300;p16"/>
          <p:cNvPicPr preferRelativeResize="0"/>
          <p:nvPr/>
        </p:nvPicPr>
        <p:blipFill>
          <a:blip r:embed="rId3">
            <a:alphaModFix/>
          </a:blip>
          <a:stretch>
            <a:fillRect/>
          </a:stretch>
        </p:blipFill>
        <p:spPr>
          <a:xfrm>
            <a:off x="6870175" y="65100"/>
            <a:ext cx="1938775" cy="4093899"/>
          </a:xfrm>
          <a:prstGeom prst="rect">
            <a:avLst/>
          </a:prstGeom>
          <a:noFill/>
          <a:ln>
            <a:noFill/>
          </a:ln>
        </p:spPr>
      </p:pic>
      <p:pic>
        <p:nvPicPr>
          <p:cNvPr id="301" name="Google Shape;301;p16"/>
          <p:cNvPicPr preferRelativeResize="0"/>
          <p:nvPr/>
        </p:nvPicPr>
        <p:blipFill>
          <a:blip r:embed="rId4">
            <a:alphaModFix/>
          </a:blip>
          <a:stretch>
            <a:fillRect/>
          </a:stretch>
        </p:blipFill>
        <p:spPr>
          <a:xfrm>
            <a:off x="2170725" y="1830950"/>
            <a:ext cx="3234857" cy="3240825"/>
          </a:xfrm>
          <a:prstGeom prst="rect">
            <a:avLst/>
          </a:prstGeom>
          <a:noFill/>
          <a:ln>
            <a:noFill/>
          </a:ln>
        </p:spPr>
      </p:pic>
      <p:sp>
        <p:nvSpPr>
          <p:cNvPr id="302" name="Google Shape;302;p16"/>
          <p:cNvSpPr txBox="1"/>
          <p:nvPr>
            <p:ph idx="1" type="body"/>
          </p:nvPr>
        </p:nvSpPr>
        <p:spPr>
          <a:xfrm>
            <a:off x="386775" y="1830950"/>
            <a:ext cx="1110600" cy="34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Map</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1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KMeans model</a:t>
            </a:r>
            <a:endParaRPr/>
          </a:p>
        </p:txBody>
      </p:sp>
      <p:pic>
        <p:nvPicPr>
          <p:cNvPr id="308" name="Google Shape;308;p17"/>
          <p:cNvPicPr preferRelativeResize="0"/>
          <p:nvPr/>
        </p:nvPicPr>
        <p:blipFill>
          <a:blip r:embed="rId3">
            <a:alphaModFix/>
          </a:blip>
          <a:stretch>
            <a:fillRect/>
          </a:stretch>
        </p:blipFill>
        <p:spPr>
          <a:xfrm>
            <a:off x="230525" y="1711200"/>
            <a:ext cx="4257675" cy="2638425"/>
          </a:xfrm>
          <a:prstGeom prst="rect">
            <a:avLst/>
          </a:prstGeom>
          <a:noFill/>
          <a:ln>
            <a:noFill/>
          </a:ln>
        </p:spPr>
      </p:pic>
      <p:pic>
        <p:nvPicPr>
          <p:cNvPr id="309" name="Google Shape;309;p17"/>
          <p:cNvPicPr preferRelativeResize="0"/>
          <p:nvPr/>
        </p:nvPicPr>
        <p:blipFill>
          <a:blip r:embed="rId4">
            <a:alphaModFix/>
          </a:blip>
          <a:stretch>
            <a:fillRect/>
          </a:stretch>
        </p:blipFill>
        <p:spPr>
          <a:xfrm>
            <a:off x="5679950" y="1108800"/>
            <a:ext cx="2602239" cy="3240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1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Results</a:t>
            </a:r>
            <a:endParaRPr/>
          </a:p>
        </p:txBody>
      </p:sp>
      <p:sp>
        <p:nvSpPr>
          <p:cNvPr id="315" name="Google Shape;315;p18"/>
          <p:cNvSpPr txBox="1"/>
          <p:nvPr>
            <p:ph idx="1" type="body"/>
          </p:nvPr>
        </p:nvSpPr>
        <p:spPr>
          <a:xfrm>
            <a:off x="1303800" y="1417100"/>
            <a:ext cx="7030500" cy="393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There are two perfect spots to build a new coffee store</a:t>
            </a:r>
            <a:endParaRPr/>
          </a:p>
        </p:txBody>
      </p:sp>
      <p:pic>
        <p:nvPicPr>
          <p:cNvPr id="316" name="Google Shape;316;p18"/>
          <p:cNvPicPr preferRelativeResize="0"/>
          <p:nvPr/>
        </p:nvPicPr>
        <p:blipFill>
          <a:blip r:embed="rId3">
            <a:alphaModFix/>
          </a:blip>
          <a:stretch>
            <a:fillRect/>
          </a:stretch>
        </p:blipFill>
        <p:spPr>
          <a:xfrm>
            <a:off x="595150" y="1962500"/>
            <a:ext cx="2774041" cy="3028600"/>
          </a:xfrm>
          <a:prstGeom prst="rect">
            <a:avLst/>
          </a:prstGeom>
          <a:noFill/>
          <a:ln>
            <a:noFill/>
          </a:ln>
        </p:spPr>
      </p:pic>
      <p:sp>
        <p:nvSpPr>
          <p:cNvPr id="317" name="Google Shape;317;p18"/>
          <p:cNvSpPr/>
          <p:nvPr/>
        </p:nvSpPr>
        <p:spPr>
          <a:xfrm rot="1125269">
            <a:off x="1517651" y="3060707"/>
            <a:ext cx="442283" cy="692833"/>
          </a:xfrm>
          <a:prstGeom prst="rect">
            <a:avLst/>
          </a:prstGeom>
          <a:noFill/>
          <a:ln cap="flat" cmpd="sng" w="762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8" name="Google Shape;318;p18"/>
          <p:cNvPicPr preferRelativeResize="0"/>
          <p:nvPr/>
        </p:nvPicPr>
        <p:blipFill>
          <a:blip r:embed="rId4">
            <a:alphaModFix/>
          </a:blip>
          <a:stretch>
            <a:fillRect/>
          </a:stretch>
        </p:blipFill>
        <p:spPr>
          <a:xfrm>
            <a:off x="4571991" y="1892825"/>
            <a:ext cx="3731076" cy="3028600"/>
          </a:xfrm>
          <a:prstGeom prst="rect">
            <a:avLst/>
          </a:prstGeom>
          <a:noFill/>
          <a:ln>
            <a:noFill/>
          </a:ln>
        </p:spPr>
      </p:pic>
      <p:sp>
        <p:nvSpPr>
          <p:cNvPr id="319" name="Google Shape;319;p18"/>
          <p:cNvSpPr/>
          <p:nvPr/>
        </p:nvSpPr>
        <p:spPr>
          <a:xfrm rot="1125269">
            <a:off x="5277026" y="2379732"/>
            <a:ext cx="442283" cy="692833"/>
          </a:xfrm>
          <a:prstGeom prst="rect">
            <a:avLst/>
          </a:prstGeom>
          <a:noFill/>
          <a:ln cap="flat" cmpd="sng" w="762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1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Conclusions</a:t>
            </a:r>
            <a:endParaRPr/>
          </a:p>
        </p:txBody>
      </p:sp>
      <p:sp>
        <p:nvSpPr>
          <p:cNvPr id="325" name="Google Shape;325;p19"/>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Finally with the result of the model and the map we can decide which zone is the best and the result shows two main zone. The best zone to choose is the one one the south west and there are two main ideas that gives us to decided that. The first one, is that the west zone shows us that is good for coffee places, for the reason they have 30 places and the second one, is the zone with more theaters and cinemas near, also there is a bus station so that shows that to many persons have to pass there. </a:t>
            </a:r>
            <a:endParaRPr/>
          </a:p>
        </p:txBody>
      </p:sp>
      <p:pic>
        <p:nvPicPr>
          <p:cNvPr id="326" name="Google Shape;326;p19"/>
          <p:cNvPicPr preferRelativeResize="0"/>
          <p:nvPr/>
        </p:nvPicPr>
        <p:blipFill>
          <a:blip r:embed="rId3">
            <a:alphaModFix/>
          </a:blip>
          <a:stretch>
            <a:fillRect/>
          </a:stretch>
        </p:blipFill>
        <p:spPr>
          <a:xfrm>
            <a:off x="6562850" y="3414900"/>
            <a:ext cx="2304800" cy="1728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